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684" r:id="rId3"/>
    <p:sldId id="685" r:id="rId4"/>
    <p:sldId id="686" r:id="rId5"/>
    <p:sldId id="687" r:id="rId6"/>
    <p:sldId id="688" r:id="rId7"/>
    <p:sldId id="689" r:id="rId8"/>
    <p:sldId id="690" r:id="rId9"/>
    <p:sldId id="260" r:id="rId10"/>
    <p:sldId id="263" r:id="rId11"/>
    <p:sldId id="691" r:id="rId12"/>
    <p:sldId id="281" r:id="rId13"/>
    <p:sldId id="282" r:id="rId14"/>
    <p:sldId id="283" r:id="rId15"/>
    <p:sldId id="299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284" r:id="rId25"/>
    <p:sldId id="285" r:id="rId26"/>
    <p:sldId id="286" r:id="rId27"/>
    <p:sldId id="287" r:id="rId28"/>
    <p:sldId id="708" r:id="rId29"/>
    <p:sldId id="289" r:id="rId30"/>
    <p:sldId id="290" r:id="rId31"/>
    <p:sldId id="291" r:id="rId32"/>
    <p:sldId id="29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588" r:id="rId45"/>
    <p:sldId id="365" r:id="rId46"/>
    <p:sldId id="366" r:id="rId47"/>
    <p:sldId id="367" r:id="rId48"/>
    <p:sldId id="368" r:id="rId49"/>
    <p:sldId id="369" r:id="rId50"/>
    <p:sldId id="370" r:id="rId51"/>
    <p:sldId id="294" r:id="rId52"/>
    <p:sldId id="319" r:id="rId53"/>
    <p:sldId id="320" r:id="rId54"/>
    <p:sldId id="321" r:id="rId55"/>
    <p:sldId id="316" r:id="rId56"/>
    <p:sldId id="317" r:id="rId57"/>
    <p:sldId id="318" r:id="rId58"/>
    <p:sldId id="313" r:id="rId59"/>
    <p:sldId id="314" r:id="rId60"/>
    <p:sldId id="315" r:id="rId61"/>
    <p:sldId id="568" r:id="rId62"/>
    <p:sldId id="569" r:id="rId63"/>
    <p:sldId id="567" r:id="rId64"/>
    <p:sldId id="322" r:id="rId65"/>
    <p:sldId id="389" r:id="rId66"/>
    <p:sldId id="573" r:id="rId67"/>
    <p:sldId id="574" r:id="rId68"/>
    <p:sldId id="390" r:id="rId69"/>
    <p:sldId id="572" r:id="rId70"/>
    <p:sldId id="383" r:id="rId71"/>
    <p:sldId id="575" r:id="rId72"/>
    <p:sldId id="576" r:id="rId73"/>
    <p:sldId id="384" r:id="rId74"/>
    <p:sldId id="570" r:id="rId75"/>
    <p:sldId id="571" r:id="rId76"/>
    <p:sldId id="577" r:id="rId77"/>
    <p:sldId id="578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385" r:id="rId88"/>
    <p:sldId id="386" r:id="rId89"/>
    <p:sldId id="555" r:id="rId90"/>
    <p:sldId id="556" r:id="rId91"/>
    <p:sldId id="379" r:id="rId92"/>
    <p:sldId id="380" r:id="rId93"/>
    <p:sldId id="381" r:id="rId94"/>
    <p:sldId id="452" r:id="rId95"/>
    <p:sldId id="382" r:id="rId96"/>
    <p:sldId id="375" r:id="rId97"/>
    <p:sldId id="376" r:id="rId98"/>
    <p:sldId id="557" r:id="rId99"/>
    <p:sldId id="558" r:id="rId100"/>
    <p:sldId id="559" r:id="rId101"/>
    <p:sldId id="453" r:id="rId102"/>
    <p:sldId id="377" r:id="rId103"/>
    <p:sldId id="378" r:id="rId104"/>
    <p:sldId id="560" r:id="rId105"/>
    <p:sldId id="561" r:id="rId106"/>
    <p:sldId id="562" r:id="rId107"/>
    <p:sldId id="563" r:id="rId108"/>
    <p:sldId id="564" r:id="rId109"/>
    <p:sldId id="565" r:id="rId110"/>
    <p:sldId id="566" r:id="rId111"/>
    <p:sldId id="448" r:id="rId112"/>
    <p:sldId id="449" r:id="rId113"/>
    <p:sldId id="450" r:id="rId114"/>
    <p:sldId id="451" r:id="rId115"/>
    <p:sldId id="442" r:id="rId116"/>
    <p:sldId id="443" r:id="rId117"/>
    <p:sldId id="444" r:id="rId118"/>
    <p:sldId id="445" r:id="rId119"/>
    <p:sldId id="446" r:id="rId120"/>
    <p:sldId id="437" r:id="rId121"/>
    <p:sldId id="438" r:id="rId122"/>
    <p:sldId id="439" r:id="rId123"/>
    <p:sldId id="440" r:id="rId124"/>
    <p:sldId id="441" r:id="rId125"/>
    <p:sldId id="432" r:id="rId126"/>
    <p:sldId id="433" r:id="rId127"/>
    <p:sldId id="434" r:id="rId128"/>
    <p:sldId id="454" r:id="rId129"/>
    <p:sldId id="455" r:id="rId130"/>
    <p:sldId id="435" r:id="rId131"/>
    <p:sldId id="436" r:id="rId132"/>
    <p:sldId id="427" r:id="rId133"/>
    <p:sldId id="428" r:id="rId134"/>
    <p:sldId id="429" r:id="rId135"/>
    <p:sldId id="430" r:id="rId136"/>
    <p:sldId id="431" r:id="rId137"/>
    <p:sldId id="422" r:id="rId138"/>
    <p:sldId id="423" r:id="rId139"/>
    <p:sldId id="424" r:id="rId140"/>
    <p:sldId id="501" r:id="rId141"/>
    <p:sldId id="502" r:id="rId142"/>
    <p:sldId id="503" r:id="rId143"/>
    <p:sldId id="504" r:id="rId144"/>
    <p:sldId id="505" r:id="rId145"/>
    <p:sldId id="496" r:id="rId146"/>
    <p:sldId id="497" r:id="rId147"/>
    <p:sldId id="498" r:id="rId148"/>
    <p:sldId id="499" r:id="rId149"/>
    <p:sldId id="500" r:id="rId150"/>
    <p:sldId id="491" r:id="rId151"/>
    <p:sldId id="492" r:id="rId152"/>
    <p:sldId id="493" r:id="rId153"/>
    <p:sldId id="494" r:id="rId154"/>
    <p:sldId id="495" r:id="rId155"/>
    <p:sldId id="486" r:id="rId156"/>
    <p:sldId id="487" r:id="rId157"/>
    <p:sldId id="488" r:id="rId158"/>
    <p:sldId id="489" r:id="rId159"/>
    <p:sldId id="490" r:id="rId160"/>
    <p:sldId id="481" r:id="rId161"/>
    <p:sldId id="482" r:id="rId162"/>
    <p:sldId id="483" r:id="rId163"/>
    <p:sldId id="484" r:id="rId164"/>
    <p:sldId id="485" r:id="rId165"/>
    <p:sldId id="476" r:id="rId166"/>
    <p:sldId id="547" r:id="rId167"/>
    <p:sldId id="548" r:id="rId168"/>
    <p:sldId id="549" r:id="rId169"/>
    <p:sldId id="540" r:id="rId170"/>
    <p:sldId id="541" r:id="rId171"/>
    <p:sldId id="542" r:id="rId172"/>
    <p:sldId id="543" r:id="rId173"/>
    <p:sldId id="544" r:id="rId174"/>
    <p:sldId id="535" r:id="rId175"/>
    <p:sldId id="536" r:id="rId176"/>
    <p:sldId id="537" r:id="rId177"/>
    <p:sldId id="538" r:id="rId178"/>
    <p:sldId id="539" r:id="rId179"/>
    <p:sldId id="530" r:id="rId180"/>
    <p:sldId id="531" r:id="rId181"/>
    <p:sldId id="532" r:id="rId182"/>
    <p:sldId id="533" r:id="rId183"/>
    <p:sldId id="534" r:id="rId184"/>
    <p:sldId id="525" r:id="rId185"/>
    <p:sldId id="526" r:id="rId186"/>
    <p:sldId id="511" r:id="rId187"/>
    <p:sldId id="589" r:id="rId188"/>
    <p:sldId id="512" r:id="rId189"/>
    <p:sldId id="513" r:id="rId190"/>
    <p:sldId id="472" r:id="rId191"/>
    <p:sldId id="607" r:id="rId192"/>
    <p:sldId id="606" r:id="rId193"/>
    <p:sldId id="608" r:id="rId194"/>
    <p:sldId id="598" r:id="rId195"/>
    <p:sldId id="599" r:id="rId196"/>
    <p:sldId id="600" r:id="rId197"/>
    <p:sldId id="601" r:id="rId198"/>
    <p:sldId id="602" r:id="rId199"/>
    <p:sldId id="603" r:id="rId200"/>
    <p:sldId id="604" r:id="rId201"/>
    <p:sldId id="605" r:id="rId202"/>
    <p:sldId id="669" r:id="rId203"/>
    <p:sldId id="467" r:id="rId204"/>
    <p:sldId id="668" r:id="rId205"/>
    <p:sldId id="670" r:id="rId206"/>
    <p:sldId id="671" r:id="rId207"/>
    <p:sldId id="673" r:id="rId208"/>
    <p:sldId id="674" r:id="rId209"/>
    <p:sldId id="683" r:id="rId210"/>
    <p:sldId id="682" r:id="rId211"/>
    <p:sldId id="468" r:id="rId212"/>
    <p:sldId id="595" r:id="rId213"/>
    <p:sldId id="594" r:id="rId214"/>
    <p:sldId id="596" r:id="rId215"/>
    <p:sldId id="597" r:id="rId216"/>
    <p:sldId id="675" r:id="rId217"/>
    <p:sldId id="678" r:id="rId218"/>
    <p:sldId id="679" r:id="rId219"/>
    <p:sldId id="680" r:id="rId220"/>
    <p:sldId id="677" r:id="rId221"/>
    <p:sldId id="681" r:id="rId222"/>
    <p:sldId id="609" r:id="rId223"/>
    <p:sldId id="610" r:id="rId224"/>
    <p:sldId id="469" r:id="rId225"/>
    <p:sldId id="694" r:id="rId226"/>
    <p:sldId id="695" r:id="rId227"/>
    <p:sldId id="696" r:id="rId228"/>
    <p:sldId id="697" r:id="rId229"/>
    <p:sldId id="698" r:id="rId230"/>
    <p:sldId id="699" r:id="rId231"/>
    <p:sldId id="700" r:id="rId232"/>
    <p:sldId id="701" r:id="rId233"/>
    <p:sldId id="702" r:id="rId234"/>
    <p:sldId id="703" r:id="rId235"/>
    <p:sldId id="704" r:id="rId236"/>
    <p:sldId id="705" r:id="rId237"/>
    <p:sldId id="706" r:id="rId238"/>
    <p:sldId id="707" r:id="rId239"/>
    <p:sldId id="693" r:id="rId240"/>
    <p:sldId id="658" r:id="rId241"/>
    <p:sldId id="639" r:id="rId242"/>
    <p:sldId id="709" r:id="rId243"/>
    <p:sldId id="710" r:id="rId244"/>
    <p:sldId id="711" r:id="rId245"/>
    <p:sldId id="712" r:id="rId246"/>
    <p:sldId id="640" r:id="rId247"/>
    <p:sldId id="641" r:id="rId2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24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0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25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06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07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48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53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10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56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3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1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0C5D2-888B-40B3-8677-D0766453D08E}" type="datetimeFigureOut">
              <a:rPr lang="zh-TW" altLang="en-US" smtClean="0"/>
              <a:t>2020/2/26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4EBE-F627-43BD-A7A3-2A466305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91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3"/>
          <p:cNvSpPr txBox="1">
            <a:spLocks noChangeArrowheads="1"/>
          </p:cNvSpPr>
          <p:nvPr/>
        </p:nvSpPr>
        <p:spPr bwMode="auto">
          <a:xfrm>
            <a:off x="2389981" y="404664"/>
            <a:ext cx="243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IoT</a:t>
            </a:r>
            <a:r>
              <a:rPr lang="en-US" altLang="zh-TW" sz="36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Gateway Solutions</a:t>
            </a:r>
            <a:endParaRPr lang="zh-TW" altLang="en-US" sz="36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599" y="3140968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Jack Tsai</a:t>
            </a:r>
          </a:p>
          <a:p>
            <a:r>
              <a:rPr lang="en-US" altLang="zh-TW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12 Jan., 2015</a:t>
            </a:r>
            <a:endParaRPr lang="zh-TW" altLang="en-US" sz="2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4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2"/>
            <a:ext cx="8229600" cy="829618"/>
          </a:xfrm>
        </p:spPr>
        <p:txBody>
          <a:bodyPr>
            <a:normAutofit/>
          </a:bodyPr>
          <a:lstStyle/>
          <a:p>
            <a:r>
              <a:rPr lang="zh-TW" altLang="zh-TW" sz="32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Wireless technologies in the IoT space</a:t>
            </a:r>
            <a:endParaRPr lang="zh-TW" altLang="en-US" sz="32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274419"/>
            <a:ext cx="8640000" cy="44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6333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1" t="27708" r="20249" b="18125"/>
          <a:stretch/>
        </p:blipFill>
        <p:spPr bwMode="auto">
          <a:xfrm>
            <a:off x="251999" y="606748"/>
            <a:ext cx="8640000" cy="613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089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7708" r="24957" b="9637"/>
          <a:stretch/>
        </p:blipFill>
        <p:spPr bwMode="auto">
          <a:xfrm>
            <a:off x="251999" y="621948"/>
            <a:ext cx="8640000" cy="602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5157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23333" r="14474" b="13771"/>
          <a:stretch/>
        </p:blipFill>
        <p:spPr bwMode="auto">
          <a:xfrm>
            <a:off x="251999" y="811992"/>
            <a:ext cx="8640000" cy="446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2199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92696"/>
            <a:ext cx="8640000" cy="494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803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t="27292" r="19954" b="18008"/>
          <a:stretch/>
        </p:blipFill>
        <p:spPr bwMode="auto">
          <a:xfrm>
            <a:off x="251999" y="604044"/>
            <a:ext cx="8640000" cy="617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0891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708" r="20193" b="18220"/>
          <a:stretch/>
        </p:blipFill>
        <p:spPr bwMode="auto">
          <a:xfrm>
            <a:off x="251999" y="617404"/>
            <a:ext cx="8640000" cy="612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590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5" t="27292" r="20193" b="18432"/>
          <a:stretch/>
        </p:blipFill>
        <p:spPr bwMode="auto">
          <a:xfrm>
            <a:off x="251999" y="605964"/>
            <a:ext cx="8640000" cy="616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9448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500" r="20193" b="18432"/>
          <a:stretch/>
        </p:blipFill>
        <p:spPr bwMode="auto">
          <a:xfrm>
            <a:off x="251999" y="610508"/>
            <a:ext cx="8640000" cy="612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0437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292" r="20193" b="18432"/>
          <a:stretch/>
        </p:blipFill>
        <p:spPr bwMode="auto">
          <a:xfrm>
            <a:off x="251999" y="602908"/>
            <a:ext cx="8640000" cy="614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752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292" r="20193" b="18644"/>
          <a:stretch/>
        </p:blipFill>
        <p:spPr bwMode="auto">
          <a:xfrm>
            <a:off x="251999" y="616620"/>
            <a:ext cx="8640000" cy="612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37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43960"/>
            <a:ext cx="8640000" cy="593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94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501" r="20073" b="18220"/>
          <a:stretch/>
        </p:blipFill>
        <p:spPr bwMode="auto">
          <a:xfrm>
            <a:off x="251999" y="607100"/>
            <a:ext cx="8640000" cy="613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104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28125" r="25077" b="9534"/>
          <a:stretch/>
        </p:blipFill>
        <p:spPr bwMode="auto">
          <a:xfrm>
            <a:off x="251999" y="609764"/>
            <a:ext cx="8640000" cy="603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330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8125" r="24957" b="13348"/>
          <a:stretch/>
        </p:blipFill>
        <p:spPr bwMode="auto">
          <a:xfrm>
            <a:off x="251999" y="620681"/>
            <a:ext cx="8640000" cy="564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9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7708" r="24838" b="10381"/>
          <a:stretch/>
        </p:blipFill>
        <p:spPr bwMode="auto">
          <a:xfrm>
            <a:off x="251999" y="610508"/>
            <a:ext cx="8640000" cy="595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3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8333" r="24480" b="9322"/>
          <a:stretch/>
        </p:blipFill>
        <p:spPr bwMode="auto">
          <a:xfrm>
            <a:off x="251999" y="616228"/>
            <a:ext cx="8640000" cy="595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0411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8750" r="23766" b="12712"/>
          <a:stretch/>
        </p:blipFill>
        <p:spPr bwMode="auto">
          <a:xfrm>
            <a:off x="251999" y="672376"/>
            <a:ext cx="8640000" cy="551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9538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8333" r="24934" b="10417"/>
          <a:stretch/>
        </p:blipFill>
        <p:spPr bwMode="auto">
          <a:xfrm>
            <a:off x="251999" y="618892"/>
            <a:ext cx="8640000" cy="588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330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8542" r="23290" b="12288"/>
          <a:stretch/>
        </p:blipFill>
        <p:spPr bwMode="auto">
          <a:xfrm>
            <a:off x="251999" y="668130"/>
            <a:ext cx="8640000" cy="552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8125" r="24957" b="12712"/>
          <a:stretch/>
        </p:blipFill>
        <p:spPr bwMode="auto">
          <a:xfrm>
            <a:off x="251999" y="638219"/>
            <a:ext cx="8640000" cy="569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3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7708" r="24957" b="8898"/>
          <a:stretch/>
        </p:blipFill>
        <p:spPr bwMode="auto">
          <a:xfrm>
            <a:off x="251999" y="604436"/>
            <a:ext cx="8640000" cy="6111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04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zh-TW" sz="28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Short-range technologies with power consumptions, distances and data rates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1328584"/>
            <a:ext cx="8280000" cy="529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8125" r="24957" b="13348"/>
          <a:stretch/>
        </p:blipFill>
        <p:spPr bwMode="auto">
          <a:xfrm>
            <a:off x="251999" y="692696"/>
            <a:ext cx="8640000" cy="562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9538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t="28125" r="23295" b="7291"/>
          <a:stretch/>
        </p:blipFill>
        <p:spPr bwMode="auto">
          <a:xfrm>
            <a:off x="251999" y="620420"/>
            <a:ext cx="8640000" cy="601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330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7916" r="24838" b="12076"/>
          <a:stretch/>
        </p:blipFill>
        <p:spPr bwMode="auto">
          <a:xfrm>
            <a:off x="251999" y="613956"/>
            <a:ext cx="8640000" cy="575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7917" r="24481" b="11652"/>
          <a:stretch/>
        </p:blipFill>
        <p:spPr bwMode="auto">
          <a:xfrm>
            <a:off x="251999" y="666800"/>
            <a:ext cx="8640000" cy="575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32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7916" r="23528" b="12288"/>
          <a:stretch/>
        </p:blipFill>
        <p:spPr bwMode="auto">
          <a:xfrm>
            <a:off x="251999" y="626137"/>
            <a:ext cx="8640000" cy="560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0411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8125" r="23051" b="8898"/>
          <a:stretch/>
        </p:blipFill>
        <p:spPr bwMode="auto">
          <a:xfrm>
            <a:off x="251999" y="635660"/>
            <a:ext cx="8640000" cy="585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9538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8333" r="22932" b="12288"/>
          <a:stretch/>
        </p:blipFill>
        <p:spPr bwMode="auto">
          <a:xfrm>
            <a:off x="251999" y="610508"/>
            <a:ext cx="8640000" cy="549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330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28333" r="24600" b="11652"/>
          <a:stretch/>
        </p:blipFill>
        <p:spPr bwMode="auto">
          <a:xfrm>
            <a:off x="251999" y="618499"/>
            <a:ext cx="8640000" cy="57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9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1296"/>
            <a:ext cx="8640000" cy="490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1617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16536"/>
            <a:ext cx="8640000" cy="483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79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73211"/>
            <a:ext cx="8229600" cy="829618"/>
          </a:xfrm>
        </p:spPr>
        <p:txBody>
          <a:bodyPr>
            <a:normAutofit/>
          </a:bodyPr>
          <a:lstStyle/>
          <a:p>
            <a:r>
              <a:rPr lang="zh-TW" altLang="zh-TW" sz="36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Technologies and Verticals</a:t>
            </a:r>
            <a:endParaRPr lang="zh-TW" altLang="en-US" sz="36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980728"/>
            <a:ext cx="8280000" cy="538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38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36712"/>
            <a:ext cx="8640000" cy="48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32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75007"/>
            <a:ext cx="8640000" cy="487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0411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23958" r="17334" b="12712"/>
          <a:stretch/>
        </p:blipFill>
        <p:spPr bwMode="auto">
          <a:xfrm>
            <a:off x="251999" y="692696"/>
            <a:ext cx="8640000" cy="473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9538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2" t="23958" r="21741" b="13136"/>
          <a:stretch/>
        </p:blipFill>
        <p:spPr bwMode="auto">
          <a:xfrm>
            <a:off x="251999" y="691600"/>
            <a:ext cx="8640000" cy="501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330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23542" r="16619" b="14407"/>
          <a:stretch/>
        </p:blipFill>
        <p:spPr bwMode="auto">
          <a:xfrm>
            <a:off x="251999" y="721688"/>
            <a:ext cx="8640000" cy="459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9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0" t="23958" r="22351" b="14407"/>
          <a:stretch/>
        </p:blipFill>
        <p:spPr bwMode="auto">
          <a:xfrm>
            <a:off x="251999" y="707584"/>
            <a:ext cx="8640000" cy="497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32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4375" r="22218" b="9534"/>
          <a:stretch/>
        </p:blipFill>
        <p:spPr bwMode="auto">
          <a:xfrm>
            <a:off x="251999" y="735678"/>
            <a:ext cx="8640000" cy="533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0411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8" t="23750" r="20951" b="13750"/>
          <a:stretch/>
        </p:blipFill>
        <p:spPr bwMode="auto">
          <a:xfrm>
            <a:off x="251999" y="692695"/>
            <a:ext cx="8640000" cy="512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9538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24167" r="21860" b="13984"/>
          <a:stretch/>
        </p:blipFill>
        <p:spPr bwMode="auto">
          <a:xfrm>
            <a:off x="251999" y="730111"/>
            <a:ext cx="8640000" cy="497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733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2708" r="15428" b="13559"/>
          <a:stretch/>
        </p:blipFill>
        <p:spPr bwMode="auto">
          <a:xfrm>
            <a:off x="251999" y="692696"/>
            <a:ext cx="8640000" cy="462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16843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zh-TW" sz="28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Comparison of wireless technologies and their usefulness in IoT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1329720"/>
            <a:ext cx="7920000" cy="544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t="23125" r="17439" b="12916"/>
          <a:stretch/>
        </p:blipFill>
        <p:spPr bwMode="auto">
          <a:xfrm>
            <a:off x="251999" y="745664"/>
            <a:ext cx="8640000" cy="477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1844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t="23750" r="20074" b="13348"/>
          <a:stretch/>
        </p:blipFill>
        <p:spPr bwMode="auto">
          <a:xfrm>
            <a:off x="251999" y="692696"/>
            <a:ext cx="8640000" cy="4812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5" t="23542" r="19478" b="12924"/>
          <a:stretch/>
        </p:blipFill>
        <p:spPr bwMode="auto">
          <a:xfrm>
            <a:off x="251999" y="692696"/>
            <a:ext cx="8640000" cy="485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110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5" t="23542" r="18763" b="13983"/>
          <a:stretch/>
        </p:blipFill>
        <p:spPr bwMode="auto">
          <a:xfrm>
            <a:off x="251999" y="692696"/>
            <a:ext cx="8640000" cy="471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15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t="23126" r="22218" b="14406"/>
          <a:stretch/>
        </p:blipFill>
        <p:spPr bwMode="auto">
          <a:xfrm>
            <a:off x="251999" y="698848"/>
            <a:ext cx="8640000" cy="5049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885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23750" r="23767" b="12288"/>
          <a:stretch/>
        </p:blipFill>
        <p:spPr bwMode="auto">
          <a:xfrm>
            <a:off x="251999" y="645612"/>
            <a:ext cx="8640000" cy="53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1844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24167" r="24719" b="13771"/>
          <a:stretch/>
        </p:blipFill>
        <p:spPr bwMode="auto">
          <a:xfrm>
            <a:off x="251999" y="692696"/>
            <a:ext cx="8640000" cy="524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9" t="23542" r="20668" b="13983"/>
          <a:stretch/>
        </p:blipFill>
        <p:spPr bwMode="auto">
          <a:xfrm>
            <a:off x="251999" y="704919"/>
            <a:ext cx="8640000" cy="492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110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542" r="20431" b="13136"/>
          <a:stretch/>
        </p:blipFill>
        <p:spPr bwMode="auto">
          <a:xfrm>
            <a:off x="251999" y="632292"/>
            <a:ext cx="8640000" cy="496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1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t="23958" r="18167" b="13347"/>
          <a:stretch/>
        </p:blipFill>
        <p:spPr bwMode="auto">
          <a:xfrm>
            <a:off x="251999" y="692695"/>
            <a:ext cx="8640000" cy="472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8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16843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zh-TW" sz="28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Comparison of wireless technologies and their usefulness in IoT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515" y="1340768"/>
            <a:ext cx="871296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•</a:t>
            </a:r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All three technologies have built-in link layer authentication and encryption which sometimes needs to be completed with end-to-end security from the sensor to the Web application.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•Some </a:t>
            </a:r>
            <a:r>
              <a:rPr lang="en-US" altLang="zh-TW" sz="16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IoT</a:t>
            </a:r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use cases may be fully behind an enterprise firewall (e.g., a use case inside a factory where the </a:t>
            </a:r>
            <a:r>
              <a:rPr lang="en-US" altLang="zh-TW" sz="16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IoT</a:t>
            </a:r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Internet Service runs on a local server). There are also </a:t>
            </a:r>
            <a:r>
              <a:rPr lang="en-US" altLang="zh-TW" sz="16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IoT</a:t>
            </a:r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systems operating on a wide-area network, but acting as local networks by the use of VPN tunnels or similar security mechanisms.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•Correctly used, Bluetooth low energy has the potential for less power consumption than 802.15.4 (less overhead).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•The lack of native support for 802.15.4 in the ecosystem’s important mobile devices (smartphones, tablets, laptops, etc.) is a problem, especially for mobile or temporarily mobile use cases.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•The ecosystem with phones, tablets, laptops and phone accessories will drive down the cost for Bluetooth low energy.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•802.15.4 has a main advantage in its range since many 802.15.4 based technologies (e.g. </a:t>
            </a:r>
            <a:r>
              <a:rPr lang="en-US" altLang="zh-TW" sz="1600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ZigBee</a:t>
            </a:r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) support mesh whereby coverage can be extended by using routers.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•Bluetooth low energy is very reliable with its support for Adaptive Frequency Hopping (AFH) and other features inherited from Classic Bluetooth.</a:t>
            </a:r>
          </a:p>
          <a:p>
            <a:r>
              <a:rPr lang="en-US" altLang="zh-TW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•WLAN, also commonly referred to as Wi-Fi, can be used in devices with less demands on low power consumption and as a wireless backbone in combination with other technologies (more on this later).</a:t>
            </a:r>
          </a:p>
        </p:txBody>
      </p:sp>
    </p:spTree>
    <p:extLst>
      <p:ext uri="{BB962C8B-B14F-4D97-AF65-F5344CB8AC3E}">
        <p14:creationId xmlns:p14="http://schemas.microsoft.com/office/powerpoint/2010/main" val="27220145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0" t="23750" r="22932" b="12500"/>
          <a:stretch/>
        </p:blipFill>
        <p:spPr bwMode="auto">
          <a:xfrm>
            <a:off x="251999" y="645612"/>
            <a:ext cx="8640000" cy="519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1844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958" r="20907" b="13559"/>
          <a:stretch/>
        </p:blipFill>
        <p:spPr bwMode="auto">
          <a:xfrm>
            <a:off x="251999" y="680904"/>
            <a:ext cx="8640000" cy="493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542" r="20073" b="11229"/>
          <a:stretch/>
        </p:blipFill>
        <p:spPr bwMode="auto">
          <a:xfrm>
            <a:off x="251999" y="619716"/>
            <a:ext cx="8640000" cy="508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110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31464"/>
            <a:ext cx="8640000" cy="522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15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8148"/>
            <a:ext cx="8640000" cy="48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885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23125" r="22456" b="11016"/>
          <a:stretch/>
        </p:blipFill>
        <p:spPr bwMode="auto">
          <a:xfrm>
            <a:off x="251999" y="622990"/>
            <a:ext cx="8640000" cy="533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1844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23125" r="22456" b="13347"/>
          <a:stretch/>
        </p:blipFill>
        <p:spPr bwMode="auto">
          <a:xfrm>
            <a:off x="251999" y="622340"/>
            <a:ext cx="8640000" cy="515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23542" r="19836" b="13560"/>
          <a:stretch/>
        </p:blipFill>
        <p:spPr bwMode="auto">
          <a:xfrm>
            <a:off x="251999" y="607100"/>
            <a:ext cx="8640000" cy="484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110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542" r="20431" b="13560"/>
          <a:stretch/>
        </p:blipFill>
        <p:spPr bwMode="auto">
          <a:xfrm>
            <a:off x="251999" y="636052"/>
            <a:ext cx="8640000" cy="493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15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542" r="22099" b="13560"/>
          <a:stretch/>
        </p:blipFill>
        <p:spPr bwMode="auto">
          <a:xfrm>
            <a:off x="251999" y="629152"/>
            <a:ext cx="8640000" cy="5069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8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1556"/>
            <a:ext cx="8640000" cy="59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388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750" r="20550" b="13983"/>
          <a:stretch/>
        </p:blipFill>
        <p:spPr bwMode="auto">
          <a:xfrm>
            <a:off x="251999" y="618540"/>
            <a:ext cx="8640000" cy="489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1844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33780"/>
            <a:ext cx="8640000" cy="487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2380"/>
            <a:ext cx="8640000" cy="49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110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750" r="23409" b="10805"/>
          <a:stretch/>
        </p:blipFill>
        <p:spPr bwMode="auto">
          <a:xfrm>
            <a:off x="251999" y="604436"/>
            <a:ext cx="8640000" cy="539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3915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333" r="21503" b="13771"/>
          <a:stretch/>
        </p:blipFill>
        <p:spPr bwMode="auto">
          <a:xfrm>
            <a:off x="251999" y="635700"/>
            <a:ext cx="8640000" cy="501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885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333" r="22575" b="9745"/>
          <a:stretch/>
        </p:blipFill>
        <p:spPr bwMode="auto">
          <a:xfrm>
            <a:off x="251999" y="623868"/>
            <a:ext cx="8640000" cy="543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1844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9" t="27500" r="20014" b="18750"/>
          <a:stretch/>
        </p:blipFill>
        <p:spPr bwMode="auto">
          <a:xfrm>
            <a:off x="251999" y="619324"/>
            <a:ext cx="8640000" cy="607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5376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2" t="27292" r="20132" b="18541"/>
          <a:stretch/>
        </p:blipFill>
        <p:spPr bwMode="auto">
          <a:xfrm>
            <a:off x="251999" y="618932"/>
            <a:ext cx="8640000" cy="612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840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2" t="27500" r="20014" b="18750"/>
          <a:stretch/>
        </p:blipFill>
        <p:spPr bwMode="auto">
          <a:xfrm>
            <a:off x="251999" y="610508"/>
            <a:ext cx="8640000" cy="605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3036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501" r="20073" b="18644"/>
          <a:stretch/>
        </p:blipFill>
        <p:spPr bwMode="auto">
          <a:xfrm>
            <a:off x="251999" y="624220"/>
            <a:ext cx="8640000" cy="608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61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33740"/>
            <a:ext cx="8640000" cy="589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0353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2" t="27292" r="20132" b="18541"/>
          <a:stretch/>
        </p:blipFill>
        <p:spPr bwMode="auto">
          <a:xfrm>
            <a:off x="251999" y="613684"/>
            <a:ext cx="8640000" cy="612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8464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t="27292" r="19954" b="18220"/>
          <a:stretch/>
        </p:blipFill>
        <p:spPr bwMode="auto">
          <a:xfrm>
            <a:off x="251999" y="627316"/>
            <a:ext cx="8640000" cy="615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5376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2" t="27292" r="20014" b="18541"/>
          <a:stretch/>
        </p:blipFill>
        <p:spPr bwMode="auto">
          <a:xfrm>
            <a:off x="251999" y="610900"/>
            <a:ext cx="8640000" cy="610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840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9" t="27083" r="20132" b="18333"/>
          <a:stretch/>
        </p:blipFill>
        <p:spPr bwMode="auto">
          <a:xfrm>
            <a:off x="251999" y="588020"/>
            <a:ext cx="8640000" cy="618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303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5" t="27292" r="20073" b="18220"/>
          <a:stretch/>
        </p:blipFill>
        <p:spPr bwMode="auto">
          <a:xfrm>
            <a:off x="251999" y="605180"/>
            <a:ext cx="8640000" cy="617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6151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5" t="27292" r="20073" b="18432"/>
          <a:stretch/>
        </p:blipFill>
        <p:spPr bwMode="auto">
          <a:xfrm>
            <a:off x="251999" y="606708"/>
            <a:ext cx="8640000" cy="614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8464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27500" r="20132" b="18541"/>
          <a:stretch/>
        </p:blipFill>
        <p:spPr bwMode="auto">
          <a:xfrm>
            <a:off x="251999" y="605572"/>
            <a:ext cx="8640000" cy="614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5376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5" t="27501" r="20073" b="18220"/>
          <a:stretch/>
        </p:blipFill>
        <p:spPr bwMode="auto">
          <a:xfrm>
            <a:off x="251999" y="608628"/>
            <a:ext cx="8640000" cy="61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840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27292" r="20132" b="18750"/>
          <a:stretch/>
        </p:blipFill>
        <p:spPr bwMode="auto">
          <a:xfrm>
            <a:off x="251999" y="619284"/>
            <a:ext cx="8640000" cy="61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3036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27292" r="20014" b="18541"/>
          <a:stretch/>
        </p:blipFill>
        <p:spPr bwMode="auto">
          <a:xfrm>
            <a:off x="251999" y="595268"/>
            <a:ext cx="8640000" cy="613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61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6231"/>
            <a:ext cx="8640000" cy="591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1888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27292" r="20132" b="18333"/>
          <a:stretch/>
        </p:blipFill>
        <p:spPr bwMode="auto">
          <a:xfrm>
            <a:off x="251999" y="605612"/>
            <a:ext cx="8640000" cy="617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8464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27292" r="20132" b="18541"/>
          <a:stretch/>
        </p:blipFill>
        <p:spPr bwMode="auto">
          <a:xfrm>
            <a:off x="251999" y="602516"/>
            <a:ext cx="8640000" cy="615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5376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27292" r="20132" b="18541"/>
          <a:stretch/>
        </p:blipFill>
        <p:spPr bwMode="auto">
          <a:xfrm>
            <a:off x="251999" y="618892"/>
            <a:ext cx="8640000" cy="617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840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21875" r="12870" b="6667"/>
          <a:stretch/>
        </p:blipFill>
        <p:spPr bwMode="auto">
          <a:xfrm>
            <a:off x="251999" y="764704"/>
            <a:ext cx="8640000" cy="481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3036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1458" r="12987" b="6458"/>
          <a:stretch/>
        </p:blipFill>
        <p:spPr bwMode="auto">
          <a:xfrm>
            <a:off x="251999" y="650116"/>
            <a:ext cx="8640000" cy="492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6151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1667" r="12988" b="6667"/>
          <a:stretch/>
        </p:blipFill>
        <p:spPr bwMode="auto">
          <a:xfrm>
            <a:off x="251999" y="764703"/>
            <a:ext cx="8640000" cy="494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8464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http://www.edn.com/ContentEETimes/Images/EDN/Consumer/Secure-commissioning-for-ZigBee-Smart-H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28720"/>
            <a:ext cx="8640000" cy="49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8464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http://www.cnx-software.com/wp-content/uploads/2011/05/JenNet-IP_Network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609804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8091" y="3725787"/>
            <a:ext cx="87129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features of the </a:t>
            </a:r>
            <a:r>
              <a:rPr lang="en-US" altLang="zh-TW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JenNet</a:t>
            </a:r>
            <a:r>
              <a:rPr lang="en-US" altLang="zh-TW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-IP networking software include: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Highly robust, easily scalable, self-healing tree network proven at over 500 nodes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Proven in a variety of residential and industrial applications, including asset management, lighting, solar and building control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IP-based networking to enable the Internet of Things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Gateway or non-gateway options for connection to the Internet or stand-alone operation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Easy-to-use, elegant and extensible SNAP object-oriented API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Highly secure: 128-bit AES encryption with secure authentication and device joining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Future-proof for device applications and network upgrades with Over-Network Download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Low memory footprint under 128KB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Low cost of ownership: small memory footprint, low development complexity, royalty-free </a:t>
            </a:r>
          </a:p>
          <a:p>
            <a:endParaRPr lang="en-US" altLang="zh-TW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JenNet</a:t>
            </a:r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-IP is an enhanced 6LoWPAN network layer specifically targeting ultra-low-power networking based on IEEE 802.15.4 for both residential and industrial applications 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7403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16843"/>
            <a:ext cx="8229600" cy="940966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NFC-Connected Tag Architecture</a:t>
            </a:r>
            <a:endParaRPr lang="zh-TW" altLang="en-US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cms.edn.com/ContentEETimes/Images/EDN/Consumer/Secure-commissioning-for-ZigBee-Connected-ta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556792"/>
            <a:ext cx="8640000" cy="32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3761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245027"/>
            <a:ext cx="8229600" cy="685986"/>
          </a:xfrm>
        </p:spPr>
        <p:txBody>
          <a:bodyPr>
            <a:noAutofit/>
          </a:bodyPr>
          <a:lstStyle/>
          <a:p>
            <a:r>
              <a:rPr lang="en-US" altLang="zh-TW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Climate Control System with NFC Commissioning</a:t>
            </a:r>
            <a:endParaRPr lang="zh-TW" altLang="en-US" sz="2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cms.edn.com/ContentEETimes/Images/EDN/Consumer/Secure-commissioning-for-ZigBee-HA-sys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99" y="1120680"/>
            <a:ext cx="6480000" cy="57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18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6620"/>
            <a:ext cx="8640000" cy="586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7771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73211"/>
            <a:ext cx="8229600" cy="829618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Network Key Exchange Process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www.edn.com/ContentEETimes/Images/EDN/Consumer/Secure-commissioning-for-ZigBee-Key-exchan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868720"/>
            <a:ext cx="7200000" cy="58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36712"/>
            <a:ext cx="8640000" cy="459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1231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5416" r="13689" b="6876"/>
          <a:stretch/>
        </p:blipFill>
        <p:spPr bwMode="auto">
          <a:xfrm>
            <a:off x="251999" y="692696"/>
            <a:ext cx="86400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7186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44528"/>
            <a:ext cx="8640000" cy="479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6351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25417" r="13924" b="7292"/>
          <a:stretch/>
        </p:blipFill>
        <p:spPr bwMode="auto">
          <a:xfrm>
            <a:off x="251999" y="692696"/>
            <a:ext cx="864000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5857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5416" r="13925" b="6876"/>
          <a:stretch/>
        </p:blipFill>
        <p:spPr bwMode="auto">
          <a:xfrm>
            <a:off x="251999" y="607100"/>
            <a:ext cx="8640000" cy="51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145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25625" r="13806" b="7083"/>
          <a:stretch/>
        </p:blipFill>
        <p:spPr bwMode="auto">
          <a:xfrm>
            <a:off x="251999" y="692696"/>
            <a:ext cx="864000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99133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5833" r="13806" b="7083"/>
          <a:stretch/>
        </p:blipFill>
        <p:spPr bwMode="auto">
          <a:xfrm>
            <a:off x="251999" y="678008"/>
            <a:ext cx="8640000" cy="505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12606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5625" r="13924" b="7083"/>
          <a:stretch/>
        </p:blipFill>
        <p:spPr bwMode="auto">
          <a:xfrm>
            <a:off x="251999" y="633388"/>
            <a:ext cx="8640000" cy="509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7151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25416" r="13924" b="6876"/>
          <a:stretch/>
        </p:blipFill>
        <p:spPr bwMode="auto">
          <a:xfrm>
            <a:off x="251999" y="622340"/>
            <a:ext cx="8640000" cy="511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93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2"/>
            <a:ext cx="8229600" cy="68074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Home Services Evolution Scenario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26459" r="32342" b="12712"/>
          <a:stretch/>
        </p:blipFill>
        <p:spPr bwMode="auto">
          <a:xfrm>
            <a:off x="251999" y="1165528"/>
            <a:ext cx="8640000" cy="486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16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8276"/>
            <a:ext cx="8640000" cy="592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0039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5416" r="14041" b="6876"/>
          <a:stretch/>
        </p:blipFill>
        <p:spPr bwMode="auto">
          <a:xfrm>
            <a:off x="251999" y="621948"/>
            <a:ext cx="8640000" cy="511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28029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t="25833" r="13924" b="6875"/>
          <a:stretch/>
        </p:blipFill>
        <p:spPr bwMode="auto">
          <a:xfrm>
            <a:off x="251999" y="692696"/>
            <a:ext cx="86400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6018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6" name="Picture 2" descr="https://lazure2.files.wordpress.com/2014/12/intel-gateway-solutions-for-the-internet-of-things-sept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5452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embedded.communities.intel.com/servlet/JiveServlet/showImage/38-5801-5195/solution+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639108"/>
            <a:ext cx="7920000" cy="605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998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4" name="Picture 2" descr="https://embedded.communities.intel.com/servlet/JiveServlet/showImage/38-5823-5387/software+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02932"/>
            <a:ext cx="8640000" cy="54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046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 descr="https://lazure2.files.wordpress.com/2014/12/wind-river-edge-management-slide-9-dec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33696"/>
            <a:ext cx="8640000" cy="4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030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 descr="https://lazure2.files.wordpress.com/2014/12/wind-river-edge-management-system-9-dec-201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676796"/>
            <a:ext cx="7920000" cy="5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2523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8" name="Picture 2" descr="https://lazure2.files.wordpress.com/2014/12/the-edge-devices-side-of-the-intel-iot-platform-solution-9-dec-201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99" y="316843"/>
            <a:ext cx="6480000" cy="62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7267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2" name="Picture 2" descr="https://lazure2.files.wordpress.com/2014/12/the-cloud-side-of-the-intel-iot-platform-solution-9-dec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92696"/>
            <a:ext cx="8640000" cy="58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2448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8" y="1052736"/>
            <a:ext cx="8640000" cy="425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4788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4788"/>
            <a:ext cx="8640000" cy="58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31935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5" t="31667" r="25553" b="16949"/>
          <a:stretch/>
        </p:blipFill>
        <p:spPr bwMode="auto">
          <a:xfrm>
            <a:off x="251999" y="762977"/>
            <a:ext cx="8640000" cy="533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01815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s://embedded.communities.intel.com/servlet/JiveServlet/showImage/38-5721-4772/idp2-stack-diagram-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9" y="1016879"/>
            <a:ext cx="7560000" cy="58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86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River Intelligent Device Platform </a:t>
            </a:r>
            <a:b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Architecture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110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86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River Intelligent Device Platform </a:t>
            </a:r>
            <a:b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Connectivity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3" t="26250" r="21622" b="26271"/>
          <a:stretch/>
        </p:blipFill>
        <p:spPr bwMode="auto">
          <a:xfrm>
            <a:off x="251999" y="1364790"/>
            <a:ext cx="8640000" cy="41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19575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86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River Intelligent Device Platform </a:t>
            </a:r>
            <a:b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Management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1" t="46875" r="20431" b="26563"/>
          <a:stretch/>
        </p:blipFill>
        <p:spPr bwMode="auto">
          <a:xfrm>
            <a:off x="251999" y="1412776"/>
            <a:ext cx="8640000" cy="227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1957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86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River Intelligent Device Platform </a:t>
            </a:r>
            <a:b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Security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26108" r="21860" b="9111"/>
          <a:stretch/>
        </p:blipFill>
        <p:spPr bwMode="auto">
          <a:xfrm>
            <a:off x="251999" y="1167056"/>
            <a:ext cx="8640000" cy="56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6343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186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River Intelligent Device Platform </a:t>
            </a:r>
            <a:b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Application Programming Interface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7" t="35000" r="22591" b="16459"/>
          <a:stretch/>
        </p:blipFill>
        <p:spPr bwMode="auto">
          <a:xfrm>
            <a:off x="251999" y="1412776"/>
            <a:ext cx="8640000" cy="428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6343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8" name="Picture 2" descr="https://embedded.communities.intel.com/servlet/JiveServlet/showImage/38-5823-5388/Wind+River+IDP+Security+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99" y="1229298"/>
            <a:ext cx="5040000" cy="4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3"/>
            <a:ext cx="8229600" cy="884457"/>
          </a:xfrm>
        </p:spPr>
        <p:txBody>
          <a:bodyPr>
            <a:normAutofit/>
          </a:bodyPr>
          <a:lstStyle/>
          <a:p>
            <a:r>
              <a:rPr lang="en-US" altLang="zh-TW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Wind River Intelligent Development Platform (IDP) with a Trusted Platform Module (TPM)</a:t>
            </a:r>
            <a:endParaRPr lang="zh-TW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1539" y="5587699"/>
            <a:ext cx="82809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additional security, Wind River IDP also provides customizable secure remote management that: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end device integrity via secure boot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encrypted communication between device and cloud-based management console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Limits exposure of untrusted applications through device resource management</a:t>
            </a:r>
            <a:endParaRPr lang="en-US" altLang="zh-TW" sz="1400" b="1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955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Evolution of </a:t>
            </a:r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VxWorks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RTOS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346" name="Picture 2" descr="https://lazure2.files.wordpress.com/2014/12/the-evolution-of-vxworks-rtos-august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944716"/>
            <a:ext cx="8640000" cy="583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6108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0" name="Picture 2" descr="https://lazure2.files.wordpress.com/2014/12/the-virtualization-profile-for-vxworks-7-14-july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412776"/>
            <a:ext cx="8640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Virtualization Profile for </a:t>
            </a:r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VxWorks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1916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73211"/>
            <a:ext cx="8229600" cy="591493"/>
          </a:xfrm>
        </p:spPr>
        <p:txBody>
          <a:bodyPr>
            <a:normAutofit/>
          </a:bodyPr>
          <a:lstStyle/>
          <a:p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VxWorks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 Portfolio 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06" name="Picture 2" descr="https://lazure2.files.wordpress.com/2014/12/the-additional-parts-of-the-vxworks-7-portfolio-april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99" y="836712"/>
            <a:ext cx="5760000" cy="585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17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2732"/>
            <a:ext cx="8640000" cy="588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09297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 descr="https://lazure2.files.wordpress.com/2014/12/the-wind-river-carrier-grade-communications-server-architecture-26-jun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268760"/>
            <a:ext cx="8640000" cy="544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74606"/>
            <a:ext cx="8229600" cy="1012973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Wind River Carrier Grade Communications Server Architecture</a:t>
            </a:r>
            <a:endParaRPr lang="zh-TW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730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 descr="https://lazure2.files.wordpress.com/2014/12/wind-river-linux-core-platform-wind-river-linux-6-architecture-29-april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59262"/>
            <a:ext cx="8640000" cy="52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3843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McAfee </a:t>
            </a:r>
            <a:r>
              <a:rPr lang="en-US" altLang="zh-TW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DeepSAFE</a:t>
            </a:r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3" t="53958" r="46040" b="16314"/>
          <a:stretch/>
        </p:blipFill>
        <p:spPr bwMode="auto">
          <a:xfrm>
            <a:off x="1871999" y="1140728"/>
            <a:ext cx="5400000" cy="50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8076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3" t="43333" r="18883" b="28333"/>
          <a:stretch/>
        </p:blipFill>
        <p:spPr bwMode="auto">
          <a:xfrm>
            <a:off x="251999" y="1340768"/>
            <a:ext cx="8640000" cy="304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McAfee Deep Defender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80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3" t="31568" r="28293" b="13771"/>
          <a:stretch/>
        </p:blipFill>
        <p:spPr bwMode="auto">
          <a:xfrm>
            <a:off x="251999" y="1412776"/>
            <a:ext cx="8640000" cy="474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McAfee </a:t>
            </a:r>
            <a:r>
              <a:rPr lang="en-US" altLang="zh-TW" sz="3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DeepSAFE</a:t>
            </a:r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TW" altLang="en-US" sz="3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3915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50247"/>
            <a:ext cx="8640000" cy="487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8228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36711"/>
            <a:ext cx="8640000" cy="48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1933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36712"/>
            <a:ext cx="8640000" cy="485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7336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821484"/>
            <a:ext cx="8640000" cy="484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09305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86448"/>
            <a:ext cx="8640000" cy="486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99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1332"/>
            <a:ext cx="8640000" cy="59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32921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90288"/>
            <a:ext cx="8640000" cy="48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544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81864"/>
            <a:ext cx="8640000" cy="483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2897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99808"/>
            <a:ext cx="8640000" cy="485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9874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70816"/>
            <a:ext cx="8640000" cy="486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31416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75400"/>
            <a:ext cx="8640000" cy="486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33312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48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3598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48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1312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8289"/>
            <a:ext cx="8640000" cy="486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304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487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7875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619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727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70640"/>
            <a:ext cx="8640000" cy="588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38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" y="764702"/>
            <a:ext cx="9000000" cy="50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45965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Hardware Architecture 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ttp://www.arm.com/images/TrustZone_Hardware_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052736"/>
            <a:ext cx="8640000" cy="50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4755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Architecture 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rustZone Softwar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908720"/>
            <a:ext cx="7200000" cy="57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54239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System Architecture 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://www.arm.com/images/TrustZone-Tier-1-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340768"/>
            <a:ext cx="8640000" cy="470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5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2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Advanced System Architecture 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www.arm.com/images/TrustZone-Tier-3-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405800"/>
            <a:ext cx="8640000" cy="468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76725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IP Components </a:t>
            </a:r>
            <a:endParaRPr lang="zh-TW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5833" r="25754" b="7708"/>
          <a:stretch/>
        </p:blipFill>
        <p:spPr bwMode="auto">
          <a:xfrm>
            <a:off x="251999" y="1124744"/>
            <a:ext cx="8640000" cy="527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1425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http://blog.cobia.net/cobiacomm/wp-content/uploads/2014/05/iot-ref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30764"/>
            <a:ext cx="8640000" cy="610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965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2753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and RTOS together: The dynamic duo for today's medical devices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http://i.opensystemsmedia.com/?bg=ffffff&amp;q=90&amp;w=871&amp;f=jpg&amp;src=http%3A%2F%2Fattachments.opensystemsmedia.com%2FECD4537%2Ffigures%2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1717968"/>
            <a:ext cx="8280000" cy="31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621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8500"/>
            <a:ext cx="8640000" cy="586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3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62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16843"/>
            <a:ext cx="8229600" cy="807901"/>
          </a:xfrm>
        </p:spPr>
        <p:txBody>
          <a:bodyPr>
            <a:normAutofit/>
          </a:bodyPr>
          <a:lstStyle/>
          <a:p>
            <a:r>
              <a:rPr lang="zh-TW" altLang="zh-TW" sz="3600" b="1" i="1" dirty="0">
                <a:solidFill>
                  <a:srgbClr val="00B050"/>
                </a:solidFill>
              </a:rPr>
              <a:t>Oracle Event Processing (OEP) system</a:t>
            </a:r>
            <a:endParaRPr lang="zh-TW" altLang="en-US" sz="3600" b="1" i="1" dirty="0">
              <a:solidFill>
                <a:srgbClr val="00B05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1020672"/>
            <a:ext cx="7920000" cy="580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359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27708" r="32223" b="7839"/>
          <a:stretch/>
        </p:blipFill>
        <p:spPr bwMode="auto">
          <a:xfrm>
            <a:off x="251999" y="623084"/>
            <a:ext cx="8640000" cy="529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46517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Home Ecosystem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2" t="24166" r="16618" b="9793"/>
          <a:stretch/>
        </p:blipFill>
        <p:spPr bwMode="auto">
          <a:xfrm>
            <a:off x="1511999" y="718216"/>
            <a:ext cx="6120000" cy="6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91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25000" r="7924" b="13771"/>
          <a:stretch/>
        </p:blipFill>
        <p:spPr bwMode="auto">
          <a:xfrm>
            <a:off x="251999" y="610900"/>
            <a:ext cx="8640000" cy="3567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99" y="4160714"/>
            <a:ext cx="3600000" cy="269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3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4" t="22708" r="6136" b="9110"/>
          <a:stretch/>
        </p:blipFill>
        <p:spPr bwMode="auto">
          <a:xfrm>
            <a:off x="251999" y="764704"/>
            <a:ext cx="8640000" cy="5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5"/>
          <a:stretch/>
        </p:blipFill>
        <p:spPr bwMode="auto">
          <a:xfrm>
            <a:off x="251999" y="594524"/>
            <a:ext cx="8640000" cy="592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3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9372"/>
            <a:ext cx="8640000" cy="586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631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8892"/>
            <a:ext cx="8640000" cy="58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116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8276"/>
            <a:ext cx="8640000" cy="589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319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8060"/>
            <a:ext cx="8640000" cy="591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73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4788"/>
            <a:ext cx="8640000" cy="588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92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5836"/>
            <a:ext cx="8640000" cy="588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504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31860"/>
            <a:ext cx="8640000" cy="588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4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76672"/>
            <a:ext cx="8229600" cy="68074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Wide- and Home-Area Networking Standards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7" t="24167" r="4112" b="8263"/>
          <a:stretch/>
        </p:blipFill>
        <p:spPr bwMode="auto">
          <a:xfrm>
            <a:off x="1331999" y="1082485"/>
            <a:ext cx="6480000" cy="572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938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8236"/>
            <a:ext cx="8640000" cy="588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36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8500"/>
            <a:ext cx="8640000" cy="591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63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5180"/>
            <a:ext cx="8640000" cy="5910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048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1292"/>
            <a:ext cx="8640000" cy="58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870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List of Technologies Used for Medical Devices</a:t>
            </a:r>
            <a:endParaRPr lang="zh-TW" alt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36400" y="764704"/>
            <a:ext cx="676875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>
                <a:solidFill>
                  <a:srgbClr val="C00000"/>
                </a:solidFill>
              </a:rPr>
              <a:t>General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WLAN- 802.11 a/b/g/n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Bluetooth- 802.15.1, Low Energy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ZigBee - 802.15.4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RFID / NFC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Cellular- HSPA, HPSA+, LTE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Mobile WiMAX- 802.16e</a:t>
            </a:r>
          </a:p>
          <a:p>
            <a:endParaRPr lang="en-US" altLang="zh-TW" b="1" dirty="0">
              <a:solidFill>
                <a:srgbClr val="C00000"/>
              </a:solidFill>
            </a:endParaRPr>
          </a:p>
          <a:p>
            <a:r>
              <a:rPr lang="en-US" altLang="zh-TW" b="1" dirty="0">
                <a:solidFill>
                  <a:srgbClr val="C00000"/>
                </a:solidFill>
              </a:rPr>
              <a:t>M</a:t>
            </a:r>
            <a:r>
              <a:rPr lang="zh-TW" altLang="zh-TW" b="1" dirty="0">
                <a:solidFill>
                  <a:srgbClr val="C00000"/>
                </a:solidFill>
              </a:rPr>
              <a:t>edical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Inductive coupling implants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Medical-device radio communication service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Medical micropower networks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Medical body area networks (MBANs)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Wireless medical telemetry (WMTS)</a:t>
            </a:r>
          </a:p>
          <a:p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zh-TW" b="1" dirty="0">
                <a:solidFill>
                  <a:srgbClr val="C00000"/>
                </a:solidFill>
              </a:rPr>
              <a:t>RF 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Coverage range or sensitivity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Radio spectrum/frequency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Data rate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Interoperability</a:t>
            </a:r>
          </a:p>
          <a:p>
            <a:r>
              <a:rPr lang="zh-TW" altLang="zh-TW" b="1" dirty="0">
                <a:solidFill>
                  <a:srgbClr val="002060"/>
                </a:solidFill>
              </a:rPr>
              <a:t>• Power</a:t>
            </a:r>
          </a:p>
        </p:txBody>
      </p:sp>
    </p:spTree>
    <p:extLst>
      <p:ext uri="{BB962C8B-B14F-4D97-AF65-F5344CB8AC3E}">
        <p14:creationId xmlns:p14="http://schemas.microsoft.com/office/powerpoint/2010/main" val="3432784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5484"/>
            <a:ext cx="8640000" cy="588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10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2820"/>
            <a:ext cx="8640000" cy="59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23868"/>
            <a:ext cx="8640000" cy="589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142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8152"/>
            <a:ext cx="8640000" cy="59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087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12036"/>
            <a:ext cx="8640000" cy="5879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61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86703"/>
            <a:ext cx="8229600" cy="829618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Interoperability Developments and Standards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t="36875" r="44964" b="17500"/>
          <a:stretch/>
        </p:blipFill>
        <p:spPr bwMode="auto">
          <a:xfrm>
            <a:off x="251999" y="1160238"/>
            <a:ext cx="8640000" cy="453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76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03260"/>
            <a:ext cx="8640000" cy="589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850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620811"/>
            <a:ext cx="8280000" cy="61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3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21667" r="21771" b="6458"/>
          <a:stretch/>
        </p:blipFill>
        <p:spPr bwMode="auto">
          <a:xfrm>
            <a:off x="431999" y="621556"/>
            <a:ext cx="8280000" cy="61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888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6" t="21042" r="21622" b="6250"/>
          <a:stretch/>
        </p:blipFill>
        <p:spPr bwMode="auto">
          <a:xfrm>
            <a:off x="431999" y="616228"/>
            <a:ext cx="8280000" cy="616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31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1457" r="21741" b="6250"/>
          <a:stretch/>
        </p:blipFill>
        <p:spPr bwMode="auto">
          <a:xfrm>
            <a:off x="431999" y="606708"/>
            <a:ext cx="8280000" cy="615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835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t="21042" r="21860" b="6250"/>
          <a:stretch/>
        </p:blipFill>
        <p:spPr bwMode="auto">
          <a:xfrm>
            <a:off x="431999" y="586884"/>
            <a:ext cx="8280000" cy="619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888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t="23729" r="23289" b="14407"/>
          <a:stretch/>
        </p:blipFill>
        <p:spPr bwMode="auto">
          <a:xfrm>
            <a:off x="431999" y="649955"/>
            <a:ext cx="8280000" cy="555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310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24167" r="23289" b="13771"/>
          <a:stretch/>
        </p:blipFill>
        <p:spPr bwMode="auto">
          <a:xfrm>
            <a:off x="431999" y="634650"/>
            <a:ext cx="8280000" cy="558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835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588020"/>
            <a:ext cx="8280000" cy="579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888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23958" r="23051" b="14195"/>
          <a:stretch/>
        </p:blipFill>
        <p:spPr bwMode="auto">
          <a:xfrm>
            <a:off x="431999" y="631468"/>
            <a:ext cx="8280000" cy="554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31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Home: Major Segments, Key Drivers and Value Proposition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8" t="32084" r="5065" b="19280"/>
          <a:stretch/>
        </p:blipFill>
        <p:spPr bwMode="auto">
          <a:xfrm>
            <a:off x="251999" y="1492035"/>
            <a:ext cx="8640000" cy="387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948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1484784"/>
            <a:ext cx="8280000" cy="49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HIGH ASSURANCE EMBEDDED CRYPTOGRAPHIC TOOLKIT(HA-ECT)</a:t>
            </a:r>
            <a:endParaRPr lang="zh-TW" altLang="en-US" sz="2800" b="1" i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35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http://electronicdesign.com/site-files/electronicdesign.com/files/uploads/2013/10/1013_WebEE_rti_F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412776"/>
            <a:ext cx="8640000" cy="473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351555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Evolution of connected computing </a:t>
            </a:r>
            <a:endParaRPr lang="zh-TW" altLang="en-US" sz="36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344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http://electronicdesign.com/site-files/electronicdesign.com/files/uploads/2013/10/1013_WebEE_rti_F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9" y="625788"/>
            <a:ext cx="7920000" cy="60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56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1458" r="22475" b="11875"/>
          <a:stretch/>
        </p:blipFill>
        <p:spPr bwMode="auto">
          <a:xfrm>
            <a:off x="251999" y="609764"/>
            <a:ext cx="8640000" cy="611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52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162967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TW" sz="36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IoT</a:t>
            </a:r>
            <a:r>
              <a:rPr lang="en-US" altLang="zh-TW" sz="36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Protocols</a:t>
            </a:r>
            <a:endParaRPr lang="zh-TW" altLang="en-US" sz="36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5603" y="1124744"/>
            <a:ext cx="7672789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MQTT: a protocol for collecting device data and communicating it to servers (D2S)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XMPP: a protocol best for connecting devices to people, a special case of the D2S pattern, since people are connected to the servers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DDS: a fast bus for integrating intelligent machines (D2D)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AMQP: a queuing system designed to connect servers to each other (S2S)</a:t>
            </a:r>
            <a:endParaRPr lang="en-US" altLang="zh-TW" sz="2400" b="1" dirty="0">
              <a:solidFill>
                <a:srgbClr val="00206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80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5086"/>
            <a:ext cx="8229600" cy="778098"/>
          </a:xfrm>
        </p:spPr>
        <p:txBody>
          <a:bodyPr>
            <a:no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MQTT: the Message Queue Telemetry Transport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 descr="http://electronicdesign.com/site-files/electronicdesign.com/files/uploads/2013/10/1013_WebEE_rti_F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99" y="1052736"/>
            <a:ext cx="5760000" cy="57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19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t="21458" r="22710" b="12500"/>
          <a:stretch/>
        </p:blipFill>
        <p:spPr bwMode="auto">
          <a:xfrm>
            <a:off x="251999" y="676320"/>
            <a:ext cx="8640000" cy="598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377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621596"/>
            <a:ext cx="8280000" cy="616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54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XMPP: the Extensible Messaging and Presence Protocol 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 descr="http://electronicdesign.com/site-files/electronicdesign.com/files/uploads/2013/10/1013_WebEE_rti_F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9" y="1451717"/>
            <a:ext cx="7560000" cy="53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803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21250" r="22694" b="11865"/>
          <a:stretch/>
        </p:blipFill>
        <p:spPr bwMode="auto">
          <a:xfrm>
            <a:off x="251999" y="639460"/>
            <a:ext cx="8640000" cy="608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99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588020"/>
            <a:ext cx="8640000" cy="53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926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16842"/>
            <a:ext cx="8229600" cy="807901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DDS: Data Distribution Service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 descr="http://electronicdesign.com/site-files/electronicdesign.com/files/uploads/2013/10/1013_WebEE_rti_F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268759"/>
            <a:ext cx="8640000" cy="47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366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1" t="21458" r="22575" b="11864"/>
          <a:stretch/>
        </p:blipFill>
        <p:spPr bwMode="auto">
          <a:xfrm>
            <a:off x="251999" y="618892"/>
            <a:ext cx="8640000" cy="606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690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21250" r="22813" b="11652"/>
          <a:stretch/>
        </p:blipFill>
        <p:spPr bwMode="auto">
          <a:xfrm>
            <a:off x="251999" y="588020"/>
            <a:ext cx="8640000" cy="6121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088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AMQP: the Advanced Message Queuing Protocol</a:t>
            </a:r>
            <a:endParaRPr lang="zh-TW" altLang="en-US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7" name="Picture 3" descr="http://electronicdesign.com/site-files/electronicdesign.com/files/uploads/2013/10/1013_WebEE_rti_F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99" y="1268760"/>
            <a:ext cx="6120000" cy="54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35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t="21399" r="22694" b="12076"/>
          <a:stretch/>
        </p:blipFill>
        <p:spPr bwMode="auto">
          <a:xfrm>
            <a:off x="251999" y="642517"/>
            <a:ext cx="8640000" cy="6055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1694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21458" r="22694" b="12077"/>
          <a:stretch/>
        </p:blipFill>
        <p:spPr bwMode="auto">
          <a:xfrm>
            <a:off x="251999" y="657092"/>
            <a:ext cx="8640000" cy="602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895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4" t="21249" r="22456" b="12078"/>
          <a:stretch/>
        </p:blipFill>
        <p:spPr bwMode="auto">
          <a:xfrm>
            <a:off x="251999" y="692693"/>
            <a:ext cx="8640000" cy="600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730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3" t="21250" r="22695" b="12077"/>
          <a:stretch/>
        </p:blipFill>
        <p:spPr bwMode="auto">
          <a:xfrm>
            <a:off x="251999" y="618892"/>
            <a:ext cx="8640000" cy="604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862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21458" r="22694" b="12288"/>
          <a:stretch/>
        </p:blipFill>
        <p:spPr bwMode="auto">
          <a:xfrm>
            <a:off x="251999" y="639108"/>
            <a:ext cx="8640000" cy="601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280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21458" r="22694" b="12077"/>
          <a:stretch/>
        </p:blipFill>
        <p:spPr bwMode="auto">
          <a:xfrm>
            <a:off x="251999" y="617404"/>
            <a:ext cx="8640000" cy="6036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34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54638"/>
            <a:ext cx="8640000" cy="560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624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21458" r="22575" b="12077"/>
          <a:stretch/>
        </p:blipFill>
        <p:spPr bwMode="auto">
          <a:xfrm>
            <a:off x="251999" y="632604"/>
            <a:ext cx="8640000" cy="602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325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21458" r="22575" b="12077"/>
          <a:stretch/>
        </p:blipFill>
        <p:spPr bwMode="auto">
          <a:xfrm>
            <a:off x="251999" y="618108"/>
            <a:ext cx="8640000" cy="602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6062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647844"/>
            <a:ext cx="8640000" cy="598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755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t="21250" r="22457" b="12077"/>
          <a:stretch/>
        </p:blipFill>
        <p:spPr bwMode="auto">
          <a:xfrm>
            <a:off x="251999" y="635700"/>
            <a:ext cx="8640000" cy="601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4123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21458" r="22218" b="12077"/>
          <a:stretch/>
        </p:blipFill>
        <p:spPr bwMode="auto">
          <a:xfrm>
            <a:off x="251999" y="650548"/>
            <a:ext cx="8640000" cy="59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6907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21667" r="22336" b="12076"/>
          <a:stretch/>
        </p:blipFill>
        <p:spPr bwMode="auto">
          <a:xfrm>
            <a:off x="251999" y="673387"/>
            <a:ext cx="8640000" cy="596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269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21458" r="22456" b="12288"/>
          <a:stretch/>
        </p:blipFill>
        <p:spPr bwMode="auto">
          <a:xfrm>
            <a:off x="251999" y="646356"/>
            <a:ext cx="8640000" cy="600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83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t="22708" r="17691" b="12924"/>
          <a:stretch/>
        </p:blipFill>
        <p:spPr bwMode="auto">
          <a:xfrm>
            <a:off x="251999" y="692696"/>
            <a:ext cx="8640000" cy="484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219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9" t="23125" r="14041" b="12708"/>
          <a:stretch/>
        </p:blipFill>
        <p:spPr bwMode="auto">
          <a:xfrm>
            <a:off x="251999" y="855792"/>
            <a:ext cx="8640000" cy="446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8035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500" r="20073" b="18432"/>
          <a:stretch/>
        </p:blipFill>
        <p:spPr bwMode="auto">
          <a:xfrm>
            <a:off x="251999" y="616620"/>
            <a:ext cx="8640000" cy="610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20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404664"/>
            <a:ext cx="8229600" cy="562074"/>
          </a:xfrm>
        </p:spPr>
        <p:txBody>
          <a:bodyPr>
            <a:noAutofit/>
          </a:bodyPr>
          <a:lstStyle/>
          <a:p>
            <a:r>
              <a:rPr lang="zh-TW" altLang="zh-TW" sz="320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Applications as vertical “silos”</a:t>
            </a:r>
            <a:endParaRPr lang="zh-TW" altLang="en-US" sz="32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1178967"/>
            <a:ext cx="8640000" cy="450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089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292" r="20193" b="18644"/>
          <a:stretch/>
        </p:blipFill>
        <p:spPr bwMode="auto">
          <a:xfrm>
            <a:off x="251999" y="609372"/>
            <a:ext cx="8640000" cy="612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680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23333" r="19596" b="13136"/>
          <a:stretch/>
        </p:blipFill>
        <p:spPr bwMode="auto">
          <a:xfrm>
            <a:off x="251999" y="764704"/>
            <a:ext cx="8640000" cy="484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366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" y="764704"/>
            <a:ext cx="8640000" cy="493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1359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t="23125" r="13641" b="12924"/>
          <a:stretch/>
        </p:blipFill>
        <p:spPr bwMode="auto">
          <a:xfrm>
            <a:off x="251999" y="764704"/>
            <a:ext cx="8640000" cy="439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2199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8958" r="25077" b="7839"/>
          <a:stretch/>
        </p:blipFill>
        <p:spPr bwMode="auto">
          <a:xfrm>
            <a:off x="251999" y="614700"/>
            <a:ext cx="8640000" cy="609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1037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23333" r="22099" b="13347"/>
          <a:stretch/>
        </p:blipFill>
        <p:spPr bwMode="auto">
          <a:xfrm>
            <a:off x="251999" y="744920"/>
            <a:ext cx="8640000" cy="501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803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8" t="28333" r="24957" b="7839"/>
          <a:stretch/>
        </p:blipFill>
        <p:spPr bwMode="auto">
          <a:xfrm>
            <a:off x="431999" y="692696"/>
            <a:ext cx="8280000" cy="588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366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23542" r="19240" b="13136"/>
          <a:stretch/>
        </p:blipFill>
        <p:spPr bwMode="auto">
          <a:xfrm>
            <a:off x="262655" y="755616"/>
            <a:ext cx="8640000" cy="48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135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7" t="27292" r="20073" b="18644"/>
          <a:stretch/>
        </p:blipFill>
        <p:spPr bwMode="auto">
          <a:xfrm>
            <a:off x="251999" y="617756"/>
            <a:ext cx="8640000" cy="609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823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8"/>
          <p:cNvSpPr>
            <a:spLocks noChangeArrowheads="1"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" y="45667"/>
            <a:ext cx="1232009" cy="54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6" t="27292" r="20193" b="18432"/>
          <a:stretch/>
        </p:blipFill>
        <p:spPr bwMode="auto">
          <a:xfrm>
            <a:off x="251999" y="626572"/>
            <a:ext cx="8640000" cy="614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5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900</Words>
  <Application>Microsoft Office PowerPoint</Application>
  <PresentationFormat>如螢幕大小 (4:3)</PresentationFormat>
  <Paragraphs>94</Paragraphs>
  <Slides>247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247</vt:i4>
      </vt:variant>
    </vt:vector>
  </HeadingPairs>
  <TitlesOfParts>
    <vt:vector size="251" baseType="lpstr">
      <vt:lpstr>Arial</vt:lpstr>
      <vt:lpstr>Calibri</vt:lpstr>
      <vt:lpstr>Wingdings</vt:lpstr>
      <vt:lpstr>Office 佈景主題</vt:lpstr>
      <vt:lpstr>IoT Gateway Solutions</vt:lpstr>
      <vt:lpstr>Smart Home Services Evolution Scenario</vt:lpstr>
      <vt:lpstr>Smart Home Ecosystem</vt:lpstr>
      <vt:lpstr>Wide- and Home-Area Networking Standards</vt:lpstr>
      <vt:lpstr>Interoperability Developments and Standards</vt:lpstr>
      <vt:lpstr>Smart Home: Major Segments, Key Drivers and Value Proposition</vt:lpstr>
      <vt:lpstr>PowerPoint 簡報</vt:lpstr>
      <vt:lpstr>PowerPoint 簡報</vt:lpstr>
      <vt:lpstr>Applications as vertical “silos”</vt:lpstr>
      <vt:lpstr>Wireless technologies in the IoT space</vt:lpstr>
      <vt:lpstr>PowerPoint 簡報</vt:lpstr>
      <vt:lpstr>Short-range technologies with power consumptions, distances and data rates</vt:lpstr>
      <vt:lpstr>Technologies and Verticals</vt:lpstr>
      <vt:lpstr>Comparison of wireless technologies and their usefulness in IoT</vt:lpstr>
      <vt:lpstr>Comparison of wireless technologies and their usefulness in IoT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Oracle Event Processing (OEP) system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 List of Technologies Used for Medical Devices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HIGH ASSURANCE EMBEDDED CRYPTOGRAPHIC TOOLKIT(HA-ECT)</vt:lpstr>
      <vt:lpstr>Evolution of connected computing </vt:lpstr>
      <vt:lpstr>PowerPoint 簡報</vt:lpstr>
      <vt:lpstr>PowerPoint 簡報</vt:lpstr>
      <vt:lpstr>IoT Protocols</vt:lpstr>
      <vt:lpstr>MQTT: the Message Queue Telemetry Transport</vt:lpstr>
      <vt:lpstr>PowerPoint 簡報</vt:lpstr>
      <vt:lpstr>PowerPoint 簡報</vt:lpstr>
      <vt:lpstr>XMPP: the Extensible Messaging and Presence Protocol </vt:lpstr>
      <vt:lpstr>PowerPoint 簡報</vt:lpstr>
      <vt:lpstr>DDS: Data Distribution Service</vt:lpstr>
      <vt:lpstr>PowerPoint 簡報</vt:lpstr>
      <vt:lpstr>PowerPoint 簡報</vt:lpstr>
      <vt:lpstr>AMQP: the Advanced Message Queuing Protocol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NFC-Connected Tag Architecture</vt:lpstr>
      <vt:lpstr>Home Climate Control System with NFC Commissioning</vt:lpstr>
      <vt:lpstr>The Network Key Exchange Process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Wind River Intelligent Device Platform  -- Architecture</vt:lpstr>
      <vt:lpstr>Wind River Intelligent Device Platform  -- Connectivity</vt:lpstr>
      <vt:lpstr>Wind River Intelligent Device Platform  -- Management</vt:lpstr>
      <vt:lpstr>Wind River Intelligent Device Platform  -- Security</vt:lpstr>
      <vt:lpstr>Wind River Intelligent Device Platform  -- Application Programming Interface</vt:lpstr>
      <vt:lpstr>The Wind River Intelligent Development Platform (IDP) with a Trusted Platform Module (TPM)</vt:lpstr>
      <vt:lpstr>The Evolution of VxWorks RTOS</vt:lpstr>
      <vt:lpstr>The Virtualization Profile for VxWorks 7</vt:lpstr>
      <vt:lpstr>VxWorks 7 Portfolio </vt:lpstr>
      <vt:lpstr>The Wind River Carrier Grade Communications Server Architecture</vt:lpstr>
      <vt:lpstr>PowerPoint 簡報</vt:lpstr>
      <vt:lpstr>McAfee DeepSAFE Technology</vt:lpstr>
      <vt:lpstr>McAfee Deep Defender</vt:lpstr>
      <vt:lpstr>McAfee DeepSAFE Technology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TrustZone Hardware Architecture </vt:lpstr>
      <vt:lpstr>TrustZone Software Architecture </vt:lpstr>
      <vt:lpstr>TrustZone Basic System Architecture </vt:lpstr>
      <vt:lpstr>TrustZone Advanced System Architecture </vt:lpstr>
      <vt:lpstr>TrustZone System IP Components </vt:lpstr>
      <vt:lpstr>PowerPoint 簡報</vt:lpstr>
      <vt:lpstr>Android and RTOS together: The dynamic duo for today's medical devices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Power Modules (IPMs) for Appliance Inverter Applications</dc:title>
  <dc:creator>Jack Tsai</dc:creator>
  <cp:lastModifiedBy>坤達 謝</cp:lastModifiedBy>
  <cp:revision>106</cp:revision>
  <dcterms:created xsi:type="dcterms:W3CDTF">2012-06-23T15:22:51Z</dcterms:created>
  <dcterms:modified xsi:type="dcterms:W3CDTF">2020-02-26T07:22:34Z</dcterms:modified>
</cp:coreProperties>
</file>